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7"/>
  </p:notesMasterIdLst>
  <p:sldIdLst>
    <p:sldId id="257" r:id="rId2"/>
    <p:sldId id="259" r:id="rId3"/>
    <p:sldId id="260" r:id="rId4"/>
    <p:sldId id="261" r:id="rId5"/>
    <p:sldId id="262"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76577" autoAdjust="0"/>
  </p:normalViewPr>
  <p:slideViewPr>
    <p:cSldViewPr snapToGrid="0" snapToObjects="1">
      <p:cViewPr>
        <p:scale>
          <a:sx n="100" d="100"/>
          <a:sy n="100" d="100"/>
        </p:scale>
        <p:origin x="-1832"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94C439-1662-C444-A425-747C0A58859F}" type="datetimeFigureOut">
              <a:rPr lang="en-US" smtClean="0"/>
              <a:t>2/13/10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00CE0-E735-2448-8EDA-83802C89471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 Id="rId3" Type="http://schemas.openxmlformats.org/officeDocument/2006/relationships/hyperlink" Target="http://hi-602lawson.wikispaces.com/file/view/IHC-CS7043.pdf"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GS1 – </a:t>
            </a:r>
            <a:r>
              <a:rPr lang="en-US" sz="1200" kern="1200" dirty="0" smtClean="0">
                <a:solidFill>
                  <a:schemeClr val="tx1"/>
                </a:solidFill>
                <a:latin typeface="+mn-lt"/>
                <a:ea typeface="+mn-ea"/>
                <a:cs typeface="+mn-cs"/>
              </a:rPr>
              <a:t>not-for-profit organization dedicated to the design and implementation </a:t>
            </a:r>
            <a:r>
              <a:rPr lang="en-US" sz="1200" b="0" kern="1200" dirty="0" smtClean="0">
                <a:solidFill>
                  <a:schemeClr val="tx1"/>
                </a:solidFill>
                <a:latin typeface="+mn-lt"/>
                <a:ea typeface="+mn-ea"/>
                <a:cs typeface="+mn-cs"/>
              </a:rPr>
              <a:t>of global standards to improve the efficiency and visibility of supply chains globally and across sectors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Cardinal Health, GHX</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and Lawson (all components</a:t>
            </a:r>
            <a:r>
              <a:rPr lang="en-US" sz="1200" b="0" kern="1200" baseline="0" dirty="0" smtClean="0">
                <a:solidFill>
                  <a:schemeClr val="tx1"/>
                </a:solidFill>
                <a:latin typeface="+mn-lt"/>
                <a:ea typeface="+mn-ea"/>
                <a:cs typeface="+mn-cs"/>
              </a:rPr>
              <a:t> of the UAB supply chain infrastructure) </a:t>
            </a:r>
            <a:r>
              <a:rPr lang="en-US" sz="1200" b="0" kern="1200" dirty="0" smtClean="0">
                <a:solidFill>
                  <a:schemeClr val="tx1"/>
                </a:solidFill>
                <a:latin typeface="+mn-lt"/>
                <a:ea typeface="+mn-ea"/>
                <a:cs typeface="+mn-cs"/>
              </a:rPr>
              <a:t>are members of GS1, although UAB is not currently listed</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Need</a:t>
            </a:r>
            <a:r>
              <a:rPr lang="en-US" sz="1200" b="0" kern="1200" baseline="0" dirty="0" smtClean="0">
                <a:solidFill>
                  <a:schemeClr val="tx1"/>
                </a:solidFill>
                <a:latin typeface="+mn-lt"/>
                <a:ea typeface="+mn-ea"/>
                <a:cs typeface="+mn-cs"/>
              </a:rPr>
              <a:t> for patient safety is real:</a:t>
            </a:r>
          </a:p>
          <a:p>
            <a:pPr>
              <a:buFontTx/>
              <a:buChar char="•"/>
            </a:pPr>
            <a:r>
              <a:rPr lang="en-US" sz="1200" b="0" kern="1200" baseline="0" dirty="0" smtClean="0">
                <a:solidFill>
                  <a:schemeClr val="tx1"/>
                </a:solidFill>
                <a:latin typeface="+mn-lt"/>
                <a:ea typeface="+mn-ea"/>
                <a:cs typeface="+mn-cs"/>
              </a:rPr>
              <a:t>Medication adverse events (GS1 received over 100,000 reports in 2007)</a:t>
            </a:r>
          </a:p>
          <a:p>
            <a:pPr>
              <a:buFontTx/>
              <a:buChar char="•"/>
            </a:pPr>
            <a:r>
              <a:rPr lang="en-US" sz="1200" b="0" kern="1200" baseline="0" dirty="0" smtClean="0">
                <a:solidFill>
                  <a:schemeClr val="tx1"/>
                </a:solidFill>
                <a:latin typeface="+mn-lt"/>
                <a:ea typeface="+mn-ea"/>
                <a:cs typeface="+mn-cs"/>
              </a:rPr>
              <a:t>Medication recalls (over 1,000 recalls in 2007)</a:t>
            </a:r>
          </a:p>
          <a:p>
            <a:pPr>
              <a:buFontTx/>
              <a:buChar char="•"/>
            </a:pPr>
            <a:r>
              <a:rPr lang="en-US" sz="1200" b="0" kern="1200" baseline="0" dirty="0" smtClean="0">
                <a:solidFill>
                  <a:schemeClr val="tx1"/>
                </a:solidFill>
                <a:latin typeface="+mn-lt"/>
                <a:ea typeface="+mn-ea"/>
                <a:cs typeface="+mn-cs"/>
              </a:rPr>
              <a:t>Counterfeiting of medical devices</a:t>
            </a:r>
          </a:p>
          <a:p>
            <a:pPr>
              <a:buFontTx/>
              <a:buChar char="•"/>
            </a:pPr>
            <a:r>
              <a:rPr lang="en-US" sz="1200" b="0" kern="1200" baseline="0" dirty="0" smtClean="0">
                <a:solidFill>
                  <a:schemeClr val="tx1"/>
                </a:solidFill>
                <a:latin typeface="+mn-lt"/>
                <a:ea typeface="+mn-ea"/>
                <a:cs typeface="+mn-cs"/>
              </a:rPr>
              <a:t>Disaster planning, shortages/substitutions</a:t>
            </a:r>
          </a:p>
          <a:p>
            <a:pPr>
              <a:buFontTx/>
              <a:buChar char="•"/>
            </a:pPr>
            <a:r>
              <a:rPr lang="en-US" sz="1200" b="0" kern="1200" baseline="0" dirty="0" smtClean="0">
                <a:solidFill>
                  <a:schemeClr val="tx1"/>
                </a:solidFill>
                <a:latin typeface="+mn-lt"/>
                <a:ea typeface="+mn-ea"/>
                <a:cs typeface="+mn-cs"/>
              </a:rPr>
              <a:t>Determining appropriate devices</a:t>
            </a:r>
          </a:p>
          <a:p>
            <a:pPr>
              <a:buFontTx/>
              <a:buChar char="•"/>
            </a:pPr>
            <a:endParaRPr lang="en-US" sz="1200" b="0" kern="1200" baseline="0" dirty="0" smtClean="0">
              <a:solidFill>
                <a:schemeClr val="tx1"/>
              </a:solidFill>
              <a:latin typeface="+mn-lt"/>
              <a:ea typeface="+mn-ea"/>
              <a:cs typeface="+mn-cs"/>
            </a:endParaRPr>
          </a:p>
          <a:p>
            <a:pPr>
              <a:buFontTx/>
              <a:buNone/>
            </a:pPr>
            <a:r>
              <a:rPr lang="en-US" sz="1200" b="0" kern="1200" baseline="0" dirty="0" smtClean="0">
                <a:solidFill>
                  <a:schemeClr val="tx1"/>
                </a:solidFill>
                <a:latin typeface="+mn-lt"/>
                <a:ea typeface="+mn-ea"/>
                <a:cs typeface="+mn-cs"/>
              </a:rPr>
              <a:t>The problem: Same number, different products; Same product, different numbers</a:t>
            </a:r>
          </a:p>
          <a:p>
            <a:pPr>
              <a:buFontTx/>
              <a:buChar char="•"/>
            </a:pPr>
            <a:endParaRPr lang="en-US" sz="1200" b="0" kern="1200" baseline="0" dirty="0" smtClean="0">
              <a:solidFill>
                <a:schemeClr val="tx1"/>
              </a:solidFill>
              <a:latin typeface="+mn-lt"/>
              <a:ea typeface="+mn-ea"/>
              <a:cs typeface="+mn-cs"/>
            </a:endParaRPr>
          </a:p>
          <a:p>
            <a:pPr>
              <a:buFontTx/>
              <a:buNone/>
            </a:pPr>
            <a:r>
              <a:rPr lang="en-US" sz="1200" b="0" kern="1200" dirty="0" smtClean="0">
                <a:solidFill>
                  <a:schemeClr val="tx1"/>
                </a:solidFill>
                <a:latin typeface="+mn-lt"/>
                <a:ea typeface="+mn-ea"/>
                <a:cs typeface="+mn-cs"/>
              </a:rPr>
              <a:t>GLN = Global Location Number:</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A globally unique 13-digit number that identifies: Legal entities, Functional entities, and Physical locations</a:t>
            </a:r>
          </a:p>
          <a:p>
            <a:pPr>
              <a:buFontTx/>
              <a:buNone/>
            </a:pPr>
            <a:r>
              <a:rPr lang="en-US" sz="1200" kern="1200" dirty="0" smtClean="0">
                <a:solidFill>
                  <a:schemeClr val="tx1"/>
                </a:solidFill>
                <a:latin typeface="+mn-lt"/>
                <a:ea typeface="+mn-ea"/>
                <a:cs typeface="+mn-cs"/>
              </a:rPr>
              <a:t>GTIN</a:t>
            </a:r>
            <a:r>
              <a:rPr lang="en-US" sz="1200" kern="1200" baseline="0" dirty="0" smtClean="0">
                <a:solidFill>
                  <a:schemeClr val="tx1"/>
                </a:solidFill>
                <a:latin typeface="+mn-lt"/>
                <a:ea typeface="+mn-ea"/>
                <a:cs typeface="+mn-cs"/>
              </a:rPr>
              <a:t> = </a:t>
            </a:r>
            <a:r>
              <a:rPr lang="en-US" sz="1200" kern="1200" dirty="0" smtClean="0">
                <a:solidFill>
                  <a:schemeClr val="tx1"/>
                </a:solidFill>
                <a:latin typeface="+mn-lt"/>
                <a:ea typeface="+mn-ea"/>
                <a:cs typeface="+mn-cs"/>
              </a:rPr>
              <a:t>Global Trade Item Number: A globally unique 8, 12, 13, or 14-digit number that uniquely identifies products and services</a:t>
            </a:r>
          </a:p>
          <a:p>
            <a:pPr>
              <a:buFontTx/>
              <a:buNone/>
            </a:pPr>
            <a:r>
              <a:rPr lang="en-US" sz="1200" b="0" kern="1200" dirty="0" smtClean="0">
                <a:solidFill>
                  <a:schemeClr val="tx1"/>
                </a:solidFill>
                <a:latin typeface="+mn-lt"/>
                <a:ea typeface="+mn-ea"/>
                <a:cs typeface="+mn-cs"/>
              </a:rPr>
              <a:t>GDSN = Global Data Synchronization Network:</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acts as a "yellow pages directory" oversees data pools and the items within</a:t>
            </a:r>
            <a:r>
              <a:rPr lang="en-US" sz="1200" b="0" kern="1200" baseline="0" dirty="0" smtClean="0">
                <a:solidFill>
                  <a:schemeClr val="tx1"/>
                </a:solidFill>
                <a:latin typeface="+mn-lt"/>
                <a:ea typeface="+mn-ea"/>
                <a:cs typeface="+mn-cs"/>
              </a:rPr>
              <a:t> them provide s</a:t>
            </a:r>
            <a:r>
              <a:rPr lang="en-US" sz="1200" b="0" kern="1200" dirty="0" smtClean="0">
                <a:solidFill>
                  <a:schemeClr val="tx1"/>
                </a:solidFill>
                <a:latin typeface="+mn-lt"/>
                <a:ea typeface="+mn-ea"/>
                <a:cs typeface="+mn-cs"/>
              </a:rPr>
              <a:t>eamless integration from manufacturer to distributor to provider</a:t>
            </a:r>
          </a:p>
          <a:p>
            <a:pPr>
              <a:buFontTx/>
              <a:buNone/>
            </a:pPr>
            <a:endParaRPr lang="en-US" b="0" dirty="0"/>
          </a:p>
        </p:txBody>
      </p:sp>
      <p:sp>
        <p:nvSpPr>
          <p:cNvPr id="4" name="Slide Number Placeholder 3"/>
          <p:cNvSpPr>
            <a:spLocks noGrp="1"/>
          </p:cNvSpPr>
          <p:nvPr>
            <p:ph type="sldNum" sz="quarter" idx="10"/>
          </p:nvPr>
        </p:nvSpPr>
        <p:spPr/>
        <p:txBody>
          <a:bodyPr/>
          <a:lstStyle/>
          <a:p>
            <a:fld id="{08900CE0-E735-2448-8EDA-83802C894710}"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Cost</a:t>
            </a:r>
            <a:r>
              <a:rPr lang="en-US" baseline="0" dirty="0" smtClean="0"/>
              <a:t> of readers and tags </a:t>
            </a:r>
            <a:endParaRPr lang="en-US" dirty="0" smtClean="0"/>
          </a:p>
          <a:p>
            <a:endParaRPr lang="en-US" dirty="0" smtClean="0"/>
          </a:p>
          <a:p>
            <a:r>
              <a:rPr lang="en-US" dirty="0" smtClean="0"/>
              <a:t>New York Presbyterian/Weill Cornell uses RFID to manage</a:t>
            </a:r>
            <a:r>
              <a:rPr lang="en-US" baseline="0" dirty="0" smtClean="0"/>
              <a:t> supplies and improve patient care in cardiac surgery department</a:t>
            </a:r>
          </a:p>
          <a:p>
            <a:pPr>
              <a:buFontTx/>
              <a:buChar char="•"/>
            </a:pPr>
            <a:r>
              <a:rPr lang="en-US" baseline="0" dirty="0" smtClean="0"/>
              <a:t>System comprises a storage cabinet with an RFID reader, RFID tags, and a management database</a:t>
            </a:r>
          </a:p>
          <a:p>
            <a:pPr>
              <a:buFontTx/>
              <a:buChar char="•"/>
            </a:pPr>
            <a:r>
              <a:rPr lang="en-US" baseline="0" dirty="0" smtClean="0"/>
              <a:t>When supplies arrive, staff creates tags with item number and expiration date</a:t>
            </a:r>
          </a:p>
          <a:p>
            <a:pPr>
              <a:buFontTx/>
              <a:buChar char="•"/>
            </a:pPr>
            <a:r>
              <a:rPr lang="en-US" baseline="0" dirty="0" smtClean="0"/>
              <a:t>Users swipe badge to open cabinet. Use touch screen to select patient for whom supply is needed. Anything taken out is recorded by the reader.</a:t>
            </a:r>
          </a:p>
          <a:p>
            <a:pPr>
              <a:buFontTx/>
              <a:buChar char="•"/>
            </a:pPr>
            <a:r>
              <a:rPr lang="en-US" baseline="0" dirty="0" smtClean="0"/>
              <a:t>Patient safety = open patients, then determine size valve needed. Legal and safety risk if inventory is not complete.</a:t>
            </a:r>
          </a:p>
          <a:p>
            <a:pPr>
              <a:buFontTx/>
              <a:buChar char="•"/>
            </a:pPr>
            <a:endParaRPr lang="en-US" dirty="0"/>
          </a:p>
        </p:txBody>
      </p:sp>
      <p:sp>
        <p:nvSpPr>
          <p:cNvPr id="4" name="Slide Number Placeholder 3"/>
          <p:cNvSpPr>
            <a:spLocks noGrp="1"/>
          </p:cNvSpPr>
          <p:nvPr>
            <p:ph type="sldNum" sz="quarter" idx="10"/>
          </p:nvPr>
        </p:nvSpPr>
        <p:spPr/>
        <p:txBody>
          <a:bodyPr/>
          <a:lstStyle/>
          <a:p>
            <a:fld id="{08900CE0-E735-2448-8EDA-83802C894710}"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References: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Patient care is the winner with efficient operating model: Catholic Health Initiatives. Case Study (2009). Reviewed on January 27, 2010, from: </a:t>
            </a:r>
            <a:r>
              <a:rPr lang="en-US" sz="1200" u="sng" kern="1200" dirty="0" smtClean="0">
                <a:solidFill>
                  <a:schemeClr val="tx1"/>
                </a:solidFill>
                <a:latin typeface="+mn-lt"/>
                <a:ea typeface="+mn-ea"/>
                <a:cs typeface="+mn-cs"/>
                <a:hlinkClick r:id="rId3"/>
              </a:rPr>
              <a:t>http://hi-602lawson.wikispaces.com/file/view/IHC-CS7043.pdf</a:t>
            </a:r>
            <a:r>
              <a:rPr lang="en-US" sz="1200" kern="1200" dirty="0" smtClean="0">
                <a:solidFill>
                  <a:schemeClr val="tx1"/>
                </a:solidFill>
                <a:latin typeface="+mn-lt"/>
                <a:ea typeface="+mn-ea"/>
                <a:cs typeface="+mn-cs"/>
              </a:rPr>
              <a:t>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Barlow, Rick D. (2009, July). Basic instincts drive Mountain States’ forward momentum: ‘Hub-and-spoke’ IDN masters supply chain fundamentals with IT creativity. </a:t>
            </a:r>
            <a:r>
              <a:rPr lang="en-US" sz="1200" i="1" kern="1200" dirty="0" smtClean="0">
                <a:solidFill>
                  <a:schemeClr val="tx1"/>
                </a:solidFill>
                <a:latin typeface="+mn-lt"/>
                <a:ea typeface="+mn-ea"/>
                <a:cs typeface="+mn-cs"/>
              </a:rPr>
              <a:t>Healthcare Purchasing News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8.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8900CE0-E735-2448-8EDA-83802C894710}"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Items that could be commoditized: generic</a:t>
            </a:r>
            <a:r>
              <a:rPr lang="en-US" baseline="0" dirty="0" smtClean="0"/>
              <a:t> pharmaceuticals, routine lab tests and procedures, services such as treating uncomplicated ear infections. Criteria for making a product/service a commodity: research that defines the product/service and how it is provided, minimal need for customization, condition/patient/treatment not associated with complications or side effects, and product/service must have the ability to be produced at high volume.</a:t>
            </a:r>
          </a:p>
          <a:p>
            <a:endParaRPr lang="en-US" baseline="0" dirty="0" smtClean="0"/>
          </a:p>
          <a:p>
            <a:r>
              <a:rPr lang="en-US" baseline="0" dirty="0" smtClean="0"/>
              <a:t>Retail clinics: future expansion into routine wellness services and monitoring of chronic illnesses.</a:t>
            </a:r>
          </a:p>
          <a:p>
            <a:endParaRPr lang="en-US" baseline="0" dirty="0" smtClean="0"/>
          </a:p>
          <a:p>
            <a:r>
              <a:rPr lang="en-US" baseline="0" dirty="0" smtClean="0"/>
              <a:t>Bundling should only be done when it improves efficiency and price.</a:t>
            </a:r>
          </a:p>
          <a:p>
            <a:endParaRPr lang="en-US" dirty="0"/>
          </a:p>
        </p:txBody>
      </p:sp>
      <p:sp>
        <p:nvSpPr>
          <p:cNvPr id="4" name="Slide Number Placeholder 3"/>
          <p:cNvSpPr>
            <a:spLocks noGrp="1"/>
          </p:cNvSpPr>
          <p:nvPr>
            <p:ph type="sldNum" sz="quarter" idx="10"/>
          </p:nvPr>
        </p:nvSpPr>
        <p:spPr/>
        <p:txBody>
          <a:bodyPr/>
          <a:lstStyle/>
          <a:p>
            <a:fld id="{08900CE0-E735-2448-8EDA-83802C894710}"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Why do hospitals</a:t>
            </a:r>
            <a:r>
              <a:rPr lang="en-US" baseline="0" dirty="0" smtClean="0"/>
              <a:t> benchmark their supply chain activities? Because optimizing the supply chain is a continuous process of performance improvement. We saw this at UAB, where the Support Services Department (SSD) recently took over the function of delivering supplies to various locations around the hospital to further reduce costs. They are also looking at implementing RFID to allow the people who count supplies using handhelds to upload their accounts at RFID reader </a:t>
            </a:r>
            <a:r>
              <a:rPr lang="en-US" baseline="0" dirty="0" err="1" smtClean="0"/>
              <a:t>touchpoints</a:t>
            </a:r>
            <a:r>
              <a:rPr lang="en-US" baseline="0" dirty="0" smtClean="0"/>
              <a:t>, reducing the time it takes for supply levels to be updated.</a:t>
            </a:r>
            <a:endParaRPr lang="en-US" dirty="0" smtClean="0"/>
          </a:p>
          <a:p>
            <a:endParaRPr lang="en-US" dirty="0" smtClean="0"/>
          </a:p>
          <a:p>
            <a:r>
              <a:rPr lang="en-US" dirty="0" smtClean="0"/>
              <a:t>Solid foundation:</a:t>
            </a:r>
          </a:p>
          <a:p>
            <a:pPr>
              <a:buFontTx/>
              <a:buChar char="•"/>
            </a:pPr>
            <a:r>
              <a:rPr lang="en-US" baseline="0" dirty="0" smtClean="0"/>
              <a:t>Establish objectives- use project management tools to create a project charter, and share it with all stakeholders</a:t>
            </a:r>
          </a:p>
          <a:p>
            <a:pPr>
              <a:buFontTx/>
              <a:buChar char="•"/>
            </a:pPr>
            <a:r>
              <a:rPr lang="en-US" baseline="0" dirty="0" smtClean="0"/>
              <a:t>Recruit the right people – including someone from executive leadership, finance, accounting, IT, quality assurance, clinical staff, vendor staff</a:t>
            </a:r>
          </a:p>
          <a:p>
            <a:pPr>
              <a:buFontTx/>
              <a:buChar char="•"/>
            </a:pPr>
            <a:r>
              <a:rPr lang="en-US" baseline="0" dirty="0" smtClean="0"/>
              <a:t>Utilize industry standard definitions, such as the </a:t>
            </a:r>
            <a:r>
              <a:rPr lang="en-US" baseline="0" dirty="0" err="1" smtClean="0"/>
              <a:t>SCMetrix</a:t>
            </a:r>
            <a:r>
              <a:rPr lang="en-US" baseline="0" dirty="0" smtClean="0"/>
              <a:t> tool from the Association for Healthcare Resources &amp; Materials Management</a:t>
            </a:r>
          </a:p>
          <a:p>
            <a:pPr>
              <a:buFontTx/>
              <a:buChar char="•"/>
            </a:pPr>
            <a:r>
              <a:rPr lang="en-US" baseline="0" dirty="0" smtClean="0"/>
              <a:t>Facilitate communication</a:t>
            </a:r>
          </a:p>
          <a:p>
            <a:pPr>
              <a:buFontTx/>
              <a:buChar char="•"/>
            </a:pPr>
            <a:endParaRPr lang="en-US" baseline="0" dirty="0" smtClean="0"/>
          </a:p>
          <a:p>
            <a:pPr>
              <a:buFontTx/>
              <a:buNone/>
            </a:pPr>
            <a:r>
              <a:rPr lang="en-US" baseline="0" dirty="0" smtClean="0"/>
              <a:t>Gathering data:</a:t>
            </a:r>
          </a:p>
          <a:p>
            <a:pPr>
              <a:buFont typeface="Arial"/>
              <a:buChar char="•"/>
            </a:pPr>
            <a:r>
              <a:rPr lang="en-US" baseline="0" dirty="0" smtClean="0"/>
              <a:t>This can be easy or complicated, depending on readiness and experience with benchmarking</a:t>
            </a:r>
          </a:p>
          <a:p>
            <a:pPr>
              <a:buFont typeface="Arial"/>
              <a:buChar char="•"/>
            </a:pPr>
            <a:r>
              <a:rPr lang="en-US" baseline="0" dirty="0" smtClean="0"/>
              <a:t>Establish a schedule for completing data collection, and meet often to review results and reconsider assumptions</a:t>
            </a:r>
          </a:p>
          <a:p>
            <a:pPr>
              <a:buFontTx/>
              <a:buNone/>
            </a:pPr>
            <a:endParaRPr lang="en-US" baseline="0" dirty="0" smtClean="0"/>
          </a:p>
          <a:p>
            <a:pPr>
              <a:buFontTx/>
              <a:buNone/>
            </a:pPr>
            <a:r>
              <a:rPr lang="en-US" baseline="0" dirty="0" smtClean="0"/>
              <a:t>Interpreting Data</a:t>
            </a:r>
          </a:p>
          <a:p>
            <a:pPr>
              <a:buFontTx/>
              <a:buChar char="•"/>
            </a:pPr>
            <a:r>
              <a:rPr lang="en-US" baseline="0" dirty="0" smtClean="0"/>
              <a:t>Highlight the relationships between operational and organizations practices and and capabilities</a:t>
            </a:r>
          </a:p>
          <a:p>
            <a:pPr>
              <a:buFontTx/>
              <a:buChar char="•"/>
            </a:pPr>
            <a:r>
              <a:rPr lang="en-US" baseline="0" dirty="0" smtClean="0"/>
              <a:t>Include not only financial data but contract compliance, reporting structures, and product delivery </a:t>
            </a:r>
          </a:p>
          <a:p>
            <a:pPr>
              <a:buFontTx/>
              <a:buChar char="•"/>
            </a:pPr>
            <a:endParaRPr lang="en-US" baseline="0" dirty="0" smtClean="0"/>
          </a:p>
          <a:p>
            <a:pPr>
              <a:buFontTx/>
              <a:buNone/>
            </a:pPr>
            <a:r>
              <a:rPr lang="en-US" baseline="0" dirty="0" smtClean="0"/>
              <a:t>Taking Action</a:t>
            </a:r>
          </a:p>
          <a:p>
            <a:pPr>
              <a:buFontTx/>
              <a:buChar char="•"/>
            </a:pPr>
            <a:r>
              <a:rPr lang="en-US" baseline="0" dirty="0" smtClean="0"/>
              <a:t>Develop a business plan on potential areas of improvement including projected ROI.</a:t>
            </a:r>
          </a:p>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08900CE0-E735-2448-8EDA-83802C894710}" type="slidenum">
              <a:rPr lang="en-US" smtClean="0"/>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7" name="Picture 6" descr="corporate cover image AMER"/>
          <p:cNvPicPr>
            <a:picLocks noChangeAspect="1" noChangeArrowheads="1"/>
          </p:cNvPicPr>
          <p:nvPr userDrawn="1"/>
        </p:nvPicPr>
        <p:blipFill>
          <a:blip r:embed="rId2"/>
          <a:srcRect/>
          <a:stretch>
            <a:fillRect/>
          </a:stretch>
        </p:blipFill>
        <p:spPr bwMode="auto">
          <a:xfrm>
            <a:off x="0" y="-28218"/>
            <a:ext cx="9142413" cy="6856413"/>
          </a:xfrm>
          <a:prstGeom prst="rect">
            <a:avLst/>
          </a:prstGeom>
          <a:noFill/>
          <a:ln w="12700">
            <a:noFill/>
            <a:miter lim="800000"/>
            <a:headEnd/>
            <a:tailEnd/>
          </a:ln>
        </p:spPr>
      </p:pic>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2/13/10</a:t>
            </a:fld>
            <a:endParaRPr lang="en-US"/>
          </a:p>
        </p:txBody>
      </p:sp>
      <p:sp>
        <p:nvSpPr>
          <p:cNvPr id="5" name="Footer Placeholder 4"/>
          <p:cNvSpPr>
            <a:spLocks noGrp="1"/>
          </p:cNvSpPr>
          <p:nvPr>
            <p:ph type="ftr" sz="quarter" idx="11"/>
          </p:nvPr>
        </p:nvSpPr>
        <p:spPr>
          <a:xfrm>
            <a:off x="3124200" y="6463070"/>
            <a:ext cx="2895600" cy="365125"/>
          </a:xfrm>
        </p:spPr>
        <p:txBody>
          <a:bodyPr/>
          <a:lstStyle/>
          <a:p>
            <a:r>
              <a:rPr lang="en-US" dirty="0" smtClean="0"/>
              <a:t>UAB Health Informatics</a:t>
            </a:r>
            <a:endParaRPr lang="en-US" dirty="0"/>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
        <p:nvSpPr>
          <p:cNvPr id="9" name="Text Placeholder 8"/>
          <p:cNvSpPr>
            <a:spLocks noGrp="1"/>
          </p:cNvSpPr>
          <p:nvPr>
            <p:ph type="body" sz="quarter" idx="13" hasCustomPrompt="1"/>
          </p:nvPr>
        </p:nvSpPr>
        <p:spPr>
          <a:xfrm>
            <a:off x="838200" y="4488953"/>
            <a:ext cx="7772400" cy="747622"/>
          </a:xfrm>
        </p:spPr>
        <p:txBody>
          <a:bodyPr>
            <a:normAutofit/>
          </a:bodyPr>
          <a:lstStyle>
            <a:lvl1pPr algn="r">
              <a:buNone/>
              <a:defRPr sz="3600"/>
            </a:lvl1pPr>
          </a:lstStyle>
          <a:p>
            <a:pPr lvl="0"/>
            <a:r>
              <a:rPr lang="en-US" dirty="0" smtClean="0"/>
              <a:t>Click to edit Title text</a:t>
            </a:r>
          </a:p>
        </p:txBody>
      </p:sp>
      <p:sp>
        <p:nvSpPr>
          <p:cNvPr id="10" name="Text Placeholder 8"/>
          <p:cNvSpPr>
            <a:spLocks noGrp="1"/>
          </p:cNvSpPr>
          <p:nvPr>
            <p:ph type="body" sz="quarter" idx="14" hasCustomPrompt="1"/>
          </p:nvPr>
        </p:nvSpPr>
        <p:spPr>
          <a:xfrm>
            <a:off x="838200" y="5236575"/>
            <a:ext cx="7772400" cy="914400"/>
          </a:xfrm>
        </p:spPr>
        <p:txBody>
          <a:bodyPr>
            <a:normAutofit/>
          </a:bodyPr>
          <a:lstStyle>
            <a:lvl1pPr algn="r">
              <a:buNone/>
              <a:defRPr sz="2800" i="1">
                <a:solidFill>
                  <a:schemeClr val="bg1">
                    <a:lumMod val="50000"/>
                  </a:schemeClr>
                </a:solidFill>
              </a:defRPr>
            </a:lvl1pPr>
          </a:lstStyle>
          <a:p>
            <a:pPr lvl="0"/>
            <a:r>
              <a:rPr lang="en-US" dirty="0" smtClean="0"/>
              <a:t>Click to edit subtitle text</a:t>
            </a:r>
          </a:p>
        </p:txBody>
      </p:sp>
      <p:pic>
        <p:nvPicPr>
          <p:cNvPr id="11" name="Picture 5" descr="logga_ny"/>
          <p:cNvPicPr>
            <a:picLocks noChangeAspect="1" noChangeArrowheads="1"/>
          </p:cNvPicPr>
          <p:nvPr userDrawn="1"/>
        </p:nvPicPr>
        <p:blipFill>
          <a:blip r:embed="rId3"/>
          <a:srcRect/>
          <a:stretch>
            <a:fillRect/>
          </a:stretch>
        </p:blipFill>
        <p:spPr bwMode="auto">
          <a:xfrm>
            <a:off x="0" y="0"/>
            <a:ext cx="1952625" cy="5334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D781D-6B08-F64A-9FCA-A6FE5E57329F}" type="datetimeFigureOut">
              <a:rPr lang="en-US" smtClean="0"/>
              <a:pPr/>
              <a:t>2/13/10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D781D-6B08-F64A-9FCA-A6FE5E57329F}" type="datetimeFigureOut">
              <a:rPr lang="en-US" smtClean="0"/>
              <a:pPr/>
              <a:t>2/13/10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7008" y="274638"/>
            <a:ext cx="8099791"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587008" y="1600200"/>
            <a:ext cx="8099792"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2/13/10</a:t>
            </a:fld>
            <a:endParaRPr lang="en-US"/>
          </a:p>
        </p:txBody>
      </p:sp>
      <p:sp>
        <p:nvSpPr>
          <p:cNvPr id="5" name="Footer Placeholder 4"/>
          <p:cNvSpPr>
            <a:spLocks noGrp="1"/>
          </p:cNvSpPr>
          <p:nvPr>
            <p:ph type="ftr" sz="quarter" idx="11"/>
          </p:nvPr>
        </p:nvSpPr>
        <p:spPr>
          <a:xfrm>
            <a:off x="3124200" y="6463070"/>
            <a:ext cx="2895600" cy="365125"/>
          </a:xfrm>
        </p:spPr>
        <p:txBody>
          <a:bodyPr/>
          <a:lstStyle/>
          <a:p>
            <a:endParaRPr lang="en-US"/>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2/13/10</a:t>
            </a:fld>
            <a:endParaRPr lang="en-US"/>
          </a:p>
        </p:txBody>
      </p:sp>
      <p:sp>
        <p:nvSpPr>
          <p:cNvPr id="5" name="Footer Placeholder 4"/>
          <p:cNvSpPr>
            <a:spLocks noGrp="1"/>
          </p:cNvSpPr>
          <p:nvPr>
            <p:ph type="ftr" sz="quarter" idx="11"/>
          </p:nvPr>
        </p:nvSpPr>
        <p:spPr>
          <a:xfrm>
            <a:off x="3124200" y="6463070"/>
            <a:ext cx="2895600" cy="365125"/>
          </a:xfrm>
        </p:spPr>
        <p:txBody>
          <a:bodyPr/>
          <a:lstStyle/>
          <a:p>
            <a:endParaRPr lang="en-US"/>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8354" y="1600200"/>
            <a:ext cx="388744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63070"/>
            <a:ext cx="2133600" cy="365125"/>
          </a:xfrm>
        </p:spPr>
        <p:txBody>
          <a:bodyPr/>
          <a:lstStyle/>
          <a:p>
            <a:fld id="{81FD781D-6B08-F64A-9FCA-A6FE5E57329F}" type="datetimeFigureOut">
              <a:rPr lang="en-US" smtClean="0"/>
              <a:pPr/>
              <a:t>2/13/10</a:t>
            </a:fld>
            <a:endParaRPr lang="en-US"/>
          </a:p>
        </p:txBody>
      </p:sp>
      <p:sp>
        <p:nvSpPr>
          <p:cNvPr id="6" name="Footer Placeholder 5"/>
          <p:cNvSpPr>
            <a:spLocks noGrp="1"/>
          </p:cNvSpPr>
          <p:nvPr>
            <p:ph type="ftr" sz="quarter" idx="11"/>
          </p:nvPr>
        </p:nvSpPr>
        <p:spPr>
          <a:xfrm>
            <a:off x="3124200" y="6463070"/>
            <a:ext cx="2895600" cy="365125"/>
          </a:xfrm>
        </p:spPr>
        <p:txBody>
          <a:bodyPr/>
          <a:lstStyle/>
          <a:p>
            <a:endParaRPr lang="en-US"/>
          </a:p>
        </p:txBody>
      </p:sp>
      <p:sp>
        <p:nvSpPr>
          <p:cNvPr id="7" name="Slide Number Placeholder 6"/>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8354" y="1535113"/>
            <a:ext cx="38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08354" y="2174875"/>
            <a:ext cx="38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781456" y="1535113"/>
            <a:ext cx="390534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81456" y="2174875"/>
            <a:ext cx="390534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463070"/>
            <a:ext cx="2133600" cy="365125"/>
          </a:xfrm>
        </p:spPr>
        <p:txBody>
          <a:bodyPr/>
          <a:lstStyle/>
          <a:p>
            <a:fld id="{81FD781D-6B08-F64A-9FCA-A6FE5E57329F}" type="datetimeFigureOut">
              <a:rPr lang="en-US" smtClean="0"/>
              <a:pPr/>
              <a:t>2/13/10</a:t>
            </a:fld>
            <a:endParaRPr lang="en-US"/>
          </a:p>
        </p:txBody>
      </p:sp>
      <p:sp>
        <p:nvSpPr>
          <p:cNvPr id="8" name="Footer Placeholder 7"/>
          <p:cNvSpPr>
            <a:spLocks noGrp="1"/>
          </p:cNvSpPr>
          <p:nvPr>
            <p:ph type="ftr" sz="quarter" idx="11"/>
          </p:nvPr>
        </p:nvSpPr>
        <p:spPr>
          <a:xfrm>
            <a:off x="3124200" y="6463070"/>
            <a:ext cx="2895600" cy="365125"/>
          </a:xfrm>
        </p:spPr>
        <p:txBody>
          <a:bodyPr/>
          <a:lstStyle/>
          <a:p>
            <a:endParaRPr lang="en-US"/>
          </a:p>
        </p:txBody>
      </p:sp>
      <p:sp>
        <p:nvSpPr>
          <p:cNvPr id="9" name="Slide Number Placeholder 8"/>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473742"/>
            <a:ext cx="2133600" cy="365125"/>
          </a:xfrm>
        </p:spPr>
        <p:txBody>
          <a:bodyPr/>
          <a:lstStyle/>
          <a:p>
            <a:fld id="{81FD781D-6B08-F64A-9FCA-A6FE5E57329F}" type="datetimeFigureOut">
              <a:rPr lang="en-US" smtClean="0"/>
              <a:pPr/>
              <a:t>2/13/10</a:t>
            </a:fld>
            <a:endParaRPr lang="en-US"/>
          </a:p>
        </p:txBody>
      </p:sp>
      <p:sp>
        <p:nvSpPr>
          <p:cNvPr id="4" name="Footer Placeholder 3"/>
          <p:cNvSpPr>
            <a:spLocks noGrp="1"/>
          </p:cNvSpPr>
          <p:nvPr>
            <p:ph type="ftr" sz="quarter" idx="11"/>
          </p:nvPr>
        </p:nvSpPr>
        <p:spPr>
          <a:xfrm>
            <a:off x="3124200" y="6473742"/>
            <a:ext cx="2895600" cy="365125"/>
          </a:xfrm>
        </p:spPr>
        <p:txBody>
          <a:bodyPr/>
          <a:lstStyle/>
          <a:p>
            <a:endParaRPr lang="en-US"/>
          </a:p>
        </p:txBody>
      </p:sp>
      <p:sp>
        <p:nvSpPr>
          <p:cNvPr id="5" name="Slide Number Placeholder 4"/>
          <p:cNvSpPr>
            <a:spLocks noGrp="1"/>
          </p:cNvSpPr>
          <p:nvPr>
            <p:ph type="sldNum" sz="quarter" idx="12"/>
          </p:nvPr>
        </p:nvSpPr>
        <p:spPr>
          <a:xfrm>
            <a:off x="6553200" y="6473742"/>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FD781D-6B08-F64A-9FCA-A6FE5E57329F}" type="datetimeFigureOut">
              <a:rPr lang="en-US" smtClean="0"/>
              <a:pPr/>
              <a:t>2/13/10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D781D-6B08-F64A-9FCA-A6FE5E57329F}" type="datetimeFigureOut">
              <a:rPr lang="en-US" smtClean="0"/>
              <a:pPr/>
              <a:t>2/13/10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D781D-6B08-F64A-9FCA-A6FE5E57329F}" type="datetimeFigureOut">
              <a:rPr lang="en-US" smtClean="0"/>
              <a:pPr/>
              <a:t>2/13/10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FD781D-6B08-F64A-9FCA-A6FE5E57329F}" type="datetimeFigureOut">
              <a:rPr lang="en-US" smtClean="0"/>
              <a:pPr/>
              <a:t>2/13/10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E1EA1-A6A9-0A43-98C2-EC407A151896}" type="slidenum">
              <a:rPr lang="en-US" smtClean="0"/>
              <a:pPr/>
              <a:t>‹#›</a:t>
            </a:fld>
            <a:endParaRPr lang="en-US"/>
          </a:p>
        </p:txBody>
      </p:sp>
      <p:pic>
        <p:nvPicPr>
          <p:cNvPr id="7" name="Picture 2" descr="Corporate"/>
          <p:cNvPicPr>
            <a:picLocks noChangeAspect="1" noChangeArrowheads="1"/>
          </p:cNvPicPr>
          <p:nvPr userDrawn="1"/>
        </p:nvPicPr>
        <p:blipFill>
          <a:blip r:embed="rId13"/>
          <a:srcRect/>
          <a:stretch>
            <a:fillRect/>
          </a:stretch>
        </p:blipFill>
        <p:spPr bwMode="auto">
          <a:xfrm>
            <a:off x="0" y="0"/>
            <a:ext cx="9144000" cy="6858000"/>
          </a:xfrm>
          <a:prstGeom prst="rect">
            <a:avLst/>
          </a:prstGeom>
          <a:noFill/>
          <a:ln w="9525">
            <a:noFill/>
            <a:miter lim="800000"/>
            <a:headEnd/>
            <a:tailEnd/>
          </a:ln>
        </p:spPr>
      </p:pic>
      <p:pic>
        <p:nvPicPr>
          <p:cNvPr id="8" name="Picture 5" descr="logga_ny"/>
          <p:cNvPicPr>
            <a:picLocks noChangeAspect="1" noChangeArrowheads="1"/>
          </p:cNvPicPr>
          <p:nvPr userDrawn="1"/>
        </p:nvPicPr>
        <p:blipFill>
          <a:blip r:embed="rId14"/>
          <a:srcRect/>
          <a:stretch>
            <a:fillRect/>
          </a:stretch>
        </p:blipFill>
        <p:spPr bwMode="auto">
          <a:xfrm>
            <a:off x="0" y="0"/>
            <a:ext cx="1952625" cy="533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t>Literature Review: </a:t>
            </a:r>
            <a:r>
              <a:rPr lang="en-US" dirty="0" smtClean="0"/>
              <a:t>Patient Safety</a:t>
            </a:r>
            <a:endParaRPr lang="en-US" dirty="0"/>
          </a:p>
        </p:txBody>
      </p:sp>
      <p:sp>
        <p:nvSpPr>
          <p:cNvPr id="9" name="Rectangle 8"/>
          <p:cNvSpPr/>
          <p:nvPr/>
        </p:nvSpPr>
        <p:spPr>
          <a:xfrm>
            <a:off x="587008" y="6142794"/>
            <a:ext cx="7853434" cy="276999"/>
          </a:xfrm>
          <a:prstGeom prst="rect">
            <a:avLst/>
          </a:prstGeom>
        </p:spPr>
        <p:txBody>
          <a:bodyPr wrap="square">
            <a:spAutoFit/>
          </a:bodyPr>
          <a:lstStyle/>
          <a:p>
            <a:r>
              <a:rPr lang="en-US" sz="1200" dirty="0" smtClean="0">
                <a:solidFill>
                  <a:schemeClr val="tx1">
                    <a:lumMod val="50000"/>
                    <a:lumOff val="50000"/>
                  </a:schemeClr>
                </a:solidFill>
              </a:rPr>
              <a:t>Pelletier KD (2009). </a:t>
            </a:r>
            <a:r>
              <a:rPr lang="en-US" sz="1200" dirty="0" smtClean="0">
                <a:solidFill>
                  <a:schemeClr val="tx1">
                    <a:lumMod val="50000"/>
                    <a:lumOff val="50000"/>
                  </a:schemeClr>
                </a:solidFill>
              </a:rPr>
              <a:t>Mayo Clinic/Cardinal </a:t>
            </a:r>
            <a:r>
              <a:rPr lang="en-US" sz="1200" dirty="0" smtClean="0">
                <a:solidFill>
                  <a:schemeClr val="tx1">
                    <a:lumMod val="50000"/>
                    <a:lumOff val="50000"/>
                  </a:schemeClr>
                </a:solidFill>
              </a:rPr>
              <a:t>Health </a:t>
            </a:r>
            <a:r>
              <a:rPr lang="en-US" sz="1200" dirty="0" smtClean="0">
                <a:solidFill>
                  <a:schemeClr val="tx1">
                    <a:lumMod val="50000"/>
                    <a:lumOff val="50000"/>
                  </a:schemeClr>
                </a:solidFill>
              </a:rPr>
              <a:t>GLN </a:t>
            </a:r>
            <a:r>
              <a:rPr lang="en-US" sz="1200" dirty="0" smtClean="0">
                <a:solidFill>
                  <a:schemeClr val="tx1">
                    <a:lumMod val="50000"/>
                    <a:lumOff val="50000"/>
                  </a:schemeClr>
                </a:solidFill>
              </a:rPr>
              <a:t>Implementation. Mayo Clinic.</a:t>
            </a:r>
            <a:endParaRPr lang="en-US" sz="1200" dirty="0">
              <a:solidFill>
                <a:schemeClr val="tx1">
                  <a:lumMod val="50000"/>
                  <a:lumOff val="50000"/>
                </a:schemeClr>
              </a:solidFill>
            </a:endParaRPr>
          </a:p>
        </p:txBody>
      </p:sp>
      <p:grpSp>
        <p:nvGrpSpPr>
          <p:cNvPr id="14" name="Group 13"/>
          <p:cNvGrpSpPr/>
          <p:nvPr/>
        </p:nvGrpSpPr>
        <p:grpSpPr>
          <a:xfrm>
            <a:off x="1750110" y="1449300"/>
            <a:ext cx="5427203" cy="4542594"/>
            <a:chOff x="1750110" y="1449300"/>
            <a:chExt cx="5427203" cy="4542594"/>
          </a:xfrm>
        </p:grpSpPr>
        <p:grpSp>
          <p:nvGrpSpPr>
            <p:cNvPr id="11" name="Group 10"/>
            <p:cNvGrpSpPr/>
            <p:nvPr/>
          </p:nvGrpSpPr>
          <p:grpSpPr>
            <a:xfrm>
              <a:off x="2146299" y="1449300"/>
              <a:ext cx="5031014" cy="4542594"/>
              <a:chOff x="2146299" y="1600200"/>
              <a:chExt cx="5031014" cy="4542594"/>
            </a:xfrm>
          </p:grpSpPr>
          <p:pic>
            <p:nvPicPr>
              <p:cNvPr id="4" name="Picture 3"/>
              <p:cNvPicPr>
                <a:picLocks noChangeAspect="1"/>
              </p:cNvPicPr>
              <p:nvPr/>
            </p:nvPicPr>
            <p:blipFill>
              <a:blip r:embed="rId3"/>
              <a:srcRect l="2746" t="9433"/>
              <a:stretch>
                <a:fillRect/>
              </a:stretch>
            </p:blipFill>
            <p:spPr>
              <a:xfrm>
                <a:off x="2331357" y="1600200"/>
                <a:ext cx="4818743" cy="4175806"/>
              </a:xfrm>
              <a:prstGeom prst="rect">
                <a:avLst/>
              </a:prstGeom>
            </p:spPr>
          </p:pic>
          <p:sp>
            <p:nvSpPr>
              <p:cNvPr id="7" name="Trapezoid 6"/>
              <p:cNvSpPr/>
              <p:nvPr/>
            </p:nvSpPr>
            <p:spPr>
              <a:xfrm>
                <a:off x="2146299" y="5310873"/>
                <a:ext cx="5031014" cy="392565"/>
              </a:xfrm>
              <a:prstGeom prst="trapezoid">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latin typeface="Arial Narrow"/>
                    <a:cs typeface="Arial Narrow"/>
                  </a:rPr>
                  <a:t>Standard Products and Services Code® (UNSPSC®</a:t>
                </a:r>
                <a:r>
                  <a:rPr lang="en-US" sz="1200" dirty="0" smtClean="0">
                    <a:latin typeface="Arial Narrow"/>
                    <a:cs typeface="Arial Narrow"/>
                  </a:rPr>
                  <a:t>) – Product Classification</a:t>
                </a:r>
                <a:endParaRPr lang="en-US" sz="1200" dirty="0">
                  <a:latin typeface="Arial Narrow"/>
                  <a:cs typeface="Arial Narrow"/>
                </a:endParaRPr>
              </a:p>
            </p:txBody>
          </p:sp>
          <p:pic>
            <p:nvPicPr>
              <p:cNvPr id="8" name="Picture 7"/>
              <p:cNvPicPr>
                <a:picLocks noChangeAspect="1"/>
              </p:cNvPicPr>
              <p:nvPr/>
            </p:nvPicPr>
            <p:blipFill>
              <a:blip r:embed="rId4"/>
              <a:stretch>
                <a:fillRect/>
              </a:stretch>
            </p:blipFill>
            <p:spPr>
              <a:xfrm>
                <a:off x="3659414" y="5776006"/>
                <a:ext cx="2200729" cy="366788"/>
              </a:xfrm>
              <a:prstGeom prst="rect">
                <a:avLst/>
              </a:prstGeom>
            </p:spPr>
          </p:pic>
        </p:grpSp>
        <p:sp>
          <p:nvSpPr>
            <p:cNvPr id="12" name="Rectangle 11"/>
            <p:cNvSpPr/>
            <p:nvPr/>
          </p:nvSpPr>
          <p:spPr>
            <a:xfrm>
              <a:off x="1750110" y="4673600"/>
              <a:ext cx="766977" cy="864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t>Literature Review: </a:t>
            </a:r>
            <a:r>
              <a:rPr lang="en-US" dirty="0" smtClean="0"/>
              <a:t>RFID</a:t>
            </a:r>
            <a:endParaRPr lang="en-US" dirty="0"/>
          </a:p>
        </p:txBody>
      </p:sp>
      <p:sp>
        <p:nvSpPr>
          <p:cNvPr id="3" name="Content Placeholder 2"/>
          <p:cNvSpPr>
            <a:spLocks noGrp="1"/>
          </p:cNvSpPr>
          <p:nvPr>
            <p:ph idx="1"/>
          </p:nvPr>
        </p:nvSpPr>
        <p:spPr>
          <a:xfrm>
            <a:off x="587008" y="1600201"/>
            <a:ext cx="8099792" cy="3857275"/>
          </a:xfrm>
        </p:spPr>
        <p:txBody>
          <a:bodyPr>
            <a:normAutofit fontScale="92500" lnSpcReduction="20000"/>
          </a:bodyPr>
          <a:lstStyle/>
          <a:p>
            <a:r>
              <a:rPr lang="en-US" dirty="0" smtClean="0"/>
              <a:t>Radio Frequency Identification (RFID) provides a way to improve patient care</a:t>
            </a:r>
          </a:p>
          <a:p>
            <a:pPr lvl="1"/>
            <a:r>
              <a:rPr lang="en-US" dirty="0" smtClean="0"/>
              <a:t>Tracking patients, staff, and assets (equipment and supplies)</a:t>
            </a:r>
          </a:p>
          <a:p>
            <a:r>
              <a:rPr lang="en-US" dirty="0" smtClean="0"/>
              <a:t>Cost is prohibitive for items under $15 at this time</a:t>
            </a:r>
          </a:p>
          <a:p>
            <a:r>
              <a:rPr lang="en-US" dirty="0" smtClean="0"/>
              <a:t>NY Presbyterian/Weill Cornell </a:t>
            </a:r>
            <a:r>
              <a:rPr lang="en-US" dirty="0" smtClean="0"/>
              <a:t>uses RFID to track supplies in cardiac surgery department</a:t>
            </a:r>
          </a:p>
          <a:p>
            <a:pPr lvl="1"/>
            <a:r>
              <a:rPr lang="en-US" dirty="0" smtClean="0"/>
              <a:t>$230,000 savings on unneeded heart valves</a:t>
            </a:r>
            <a:endParaRPr lang="en-US" dirty="0"/>
          </a:p>
        </p:txBody>
      </p:sp>
      <p:sp>
        <p:nvSpPr>
          <p:cNvPr id="5" name="TextBox 4"/>
          <p:cNvSpPr txBox="1"/>
          <p:nvPr/>
        </p:nvSpPr>
        <p:spPr>
          <a:xfrm>
            <a:off x="587008" y="5457476"/>
            <a:ext cx="8289807" cy="1292662"/>
          </a:xfrm>
          <a:prstGeom prst="rect">
            <a:avLst/>
          </a:prstGeom>
          <a:noFill/>
        </p:spPr>
        <p:txBody>
          <a:bodyPr wrap="square" rtlCol="0">
            <a:spAutoFit/>
          </a:bodyPr>
          <a:lstStyle/>
          <a:p>
            <a:r>
              <a:rPr lang="en-US" sz="1200" dirty="0" smtClean="0">
                <a:solidFill>
                  <a:srgbClr val="7F7F7F"/>
                </a:solidFill>
              </a:rPr>
              <a:t>Kumar, S., Swanson, E., &amp; Tran, T. (2009). RFID in the healthcare supply chain: usage and application. </a:t>
            </a:r>
            <a:r>
              <a:rPr lang="en-US" sz="1200" i="1" dirty="0" smtClean="0">
                <a:solidFill>
                  <a:srgbClr val="7F7F7F"/>
                </a:solidFill>
              </a:rPr>
              <a:t>International Journal of Health Care Quality Assurance, 22</a:t>
            </a:r>
            <a:r>
              <a:rPr lang="en-US" sz="1200" dirty="0" smtClean="0">
                <a:solidFill>
                  <a:srgbClr val="7F7F7F"/>
                </a:solidFill>
              </a:rPr>
              <a:t>(1), 67-81. </a:t>
            </a:r>
          </a:p>
          <a:p>
            <a:r>
              <a:rPr lang="en-US" sz="1200" dirty="0" smtClean="0">
                <a:solidFill>
                  <a:srgbClr val="7F7F7F"/>
                </a:solidFill>
              </a:rPr>
              <a:t> </a:t>
            </a:r>
          </a:p>
          <a:p>
            <a:r>
              <a:rPr lang="en-US" sz="1200" dirty="0" err="1" smtClean="0">
                <a:solidFill>
                  <a:srgbClr val="7F7F7F"/>
                </a:solidFill>
              </a:rPr>
              <a:t>Scheurenberg</a:t>
            </a:r>
            <a:r>
              <a:rPr lang="en-US" sz="1200" dirty="0" smtClean="0">
                <a:solidFill>
                  <a:srgbClr val="7F7F7F"/>
                </a:solidFill>
              </a:rPr>
              <a:t>, B. K. (2008). RFID moves beyond assets: Provider organizations use tracking technologies to help improve workflow, quality of care and patient safety. </a:t>
            </a:r>
            <a:r>
              <a:rPr lang="en-US" sz="1200" i="1" dirty="0" smtClean="0">
                <a:solidFill>
                  <a:srgbClr val="7F7F7F"/>
                </a:solidFill>
              </a:rPr>
              <a:t>Health Data Management, 16</a:t>
            </a:r>
            <a:r>
              <a:rPr lang="en-US" sz="1200" dirty="0" smtClean="0">
                <a:solidFill>
                  <a:srgbClr val="7F7F7F"/>
                </a:solidFill>
              </a:rPr>
              <a:t>(1), 36-38.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i="1" dirty="0" smtClean="0"/>
              <a:t>Literature Review:</a:t>
            </a:r>
            <a:r>
              <a:rPr lang="en-US" sz="2800" i="1" dirty="0" smtClean="0"/>
              <a:t> </a:t>
            </a:r>
            <a:r>
              <a:rPr lang="en-US" dirty="0" smtClean="0"/>
              <a:t>Case Studies</a:t>
            </a:r>
            <a:endParaRPr lang="en-US" dirty="0"/>
          </a:p>
        </p:txBody>
      </p:sp>
      <p:sp>
        <p:nvSpPr>
          <p:cNvPr id="3" name="Text Placeholder 2"/>
          <p:cNvSpPr>
            <a:spLocks noGrp="1"/>
          </p:cNvSpPr>
          <p:nvPr>
            <p:ph type="body" idx="1"/>
          </p:nvPr>
        </p:nvSpPr>
        <p:spPr/>
        <p:txBody>
          <a:bodyPr/>
          <a:lstStyle/>
          <a:p>
            <a:r>
              <a:rPr lang="en-US" dirty="0" smtClean="0"/>
              <a:t>Catholic Health Initiatives </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$125 million cost savings</a:t>
            </a:r>
          </a:p>
          <a:p>
            <a:pPr lvl="1"/>
            <a:r>
              <a:rPr lang="en-US" dirty="0" smtClean="0"/>
              <a:t>Utilization: 20% savings</a:t>
            </a:r>
          </a:p>
          <a:p>
            <a:pPr lvl="1"/>
            <a:r>
              <a:rPr lang="en-US" dirty="0" smtClean="0"/>
              <a:t>Freight: 10% savings</a:t>
            </a:r>
          </a:p>
          <a:p>
            <a:pPr lvl="1"/>
            <a:r>
              <a:rPr lang="en-US" dirty="0" smtClean="0"/>
              <a:t>Staffing: 4% savings</a:t>
            </a:r>
          </a:p>
          <a:p>
            <a:pPr lvl="1"/>
            <a:r>
              <a:rPr lang="en-US" dirty="0" smtClean="0"/>
              <a:t>Supplies: $64% savings</a:t>
            </a:r>
          </a:p>
          <a:p>
            <a:r>
              <a:rPr lang="en-US" dirty="0" smtClean="0"/>
              <a:t>Reduced supply report data sources from 30 to 1</a:t>
            </a:r>
          </a:p>
          <a:p>
            <a:r>
              <a:rPr lang="en-US" dirty="0" smtClean="0"/>
              <a:t>Lawson Business Intelligence (BI) tools provide operational reports</a:t>
            </a:r>
          </a:p>
          <a:p>
            <a:endParaRPr lang="en-US" dirty="0"/>
          </a:p>
        </p:txBody>
      </p:sp>
      <p:sp>
        <p:nvSpPr>
          <p:cNvPr id="5" name="Text Placeholder 4"/>
          <p:cNvSpPr>
            <a:spLocks noGrp="1"/>
          </p:cNvSpPr>
          <p:nvPr>
            <p:ph type="body" sz="quarter" idx="3"/>
          </p:nvPr>
        </p:nvSpPr>
        <p:spPr>
          <a:xfrm>
            <a:off x="4781456" y="1535113"/>
            <a:ext cx="4362544" cy="639762"/>
          </a:xfrm>
        </p:spPr>
        <p:txBody>
          <a:bodyPr>
            <a:normAutofit/>
          </a:bodyPr>
          <a:lstStyle/>
          <a:p>
            <a:r>
              <a:rPr lang="en-US" dirty="0" smtClean="0"/>
              <a:t>Mountain States Health Alliance</a:t>
            </a:r>
            <a:endParaRPr lang="en-US" dirty="0"/>
          </a:p>
        </p:txBody>
      </p:sp>
      <p:sp>
        <p:nvSpPr>
          <p:cNvPr id="6" name="Content Placeholder 5"/>
          <p:cNvSpPr>
            <a:spLocks noGrp="1"/>
          </p:cNvSpPr>
          <p:nvPr>
            <p:ph sz="quarter" idx="4"/>
          </p:nvPr>
        </p:nvSpPr>
        <p:spPr/>
        <p:txBody>
          <a:bodyPr/>
          <a:lstStyle/>
          <a:p>
            <a:r>
              <a:rPr lang="en-US" dirty="0" smtClean="0"/>
              <a:t>Created single materials management office to handle 7 facilities</a:t>
            </a:r>
          </a:p>
          <a:p>
            <a:r>
              <a:rPr lang="en-US" dirty="0" smtClean="0"/>
              <a:t>Electronic ordering increased 85% (95% with Lawson fax integrator)</a:t>
            </a:r>
          </a:p>
          <a:p>
            <a:r>
              <a:rPr lang="en-US" dirty="0" smtClean="0"/>
              <a:t>Lawson Requisition Self Service increased online orders by 49% with no staff increase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i="1" dirty="0" smtClean="0"/>
              <a:t>Literature Review:</a:t>
            </a:r>
            <a:r>
              <a:rPr lang="en-US" sz="2800" i="1" dirty="0" smtClean="0"/>
              <a:t> </a:t>
            </a:r>
            <a:r>
              <a:rPr lang="en-US" dirty="0" smtClean="0"/>
              <a:t>Lessons from Mass Retail</a:t>
            </a:r>
            <a:endParaRPr lang="en-US" dirty="0"/>
          </a:p>
        </p:txBody>
      </p:sp>
      <p:sp>
        <p:nvSpPr>
          <p:cNvPr id="3" name="Content Placeholder 2"/>
          <p:cNvSpPr>
            <a:spLocks noGrp="1"/>
          </p:cNvSpPr>
          <p:nvPr>
            <p:ph idx="1"/>
          </p:nvPr>
        </p:nvSpPr>
        <p:spPr/>
        <p:txBody>
          <a:bodyPr/>
          <a:lstStyle/>
          <a:p>
            <a:r>
              <a:rPr lang="en-US" dirty="0" smtClean="0"/>
              <a:t>Supply chain streamlining in mass retail (Wal-Mart) translate to health care cost savings</a:t>
            </a:r>
          </a:p>
          <a:p>
            <a:pPr lvl="1"/>
            <a:r>
              <a:rPr lang="en-US" dirty="0" smtClean="0"/>
              <a:t>Commoditizing currently customized items</a:t>
            </a:r>
          </a:p>
          <a:p>
            <a:pPr lvl="1"/>
            <a:r>
              <a:rPr lang="en-US" dirty="0" smtClean="0"/>
              <a:t>Providing retail clinics as preferred providers of routine treatments, tests, and vaccinations</a:t>
            </a:r>
          </a:p>
          <a:p>
            <a:pPr lvl="1"/>
            <a:r>
              <a:rPr lang="en-US" dirty="0" smtClean="0"/>
              <a:t>Bundling services and products into an episode of care</a:t>
            </a:r>
          </a:p>
          <a:p>
            <a:pPr lvl="1"/>
            <a:endParaRPr lang="en-US" dirty="0" smtClean="0"/>
          </a:p>
          <a:p>
            <a:endParaRPr lang="en-US" dirty="0"/>
          </a:p>
        </p:txBody>
      </p:sp>
      <p:sp>
        <p:nvSpPr>
          <p:cNvPr id="6" name="TextBox 5"/>
          <p:cNvSpPr txBox="1"/>
          <p:nvPr/>
        </p:nvSpPr>
        <p:spPr>
          <a:xfrm>
            <a:off x="524142" y="5947896"/>
            <a:ext cx="8099792" cy="738664"/>
          </a:xfrm>
          <a:prstGeom prst="rect">
            <a:avLst/>
          </a:prstGeom>
          <a:noFill/>
        </p:spPr>
        <p:txBody>
          <a:bodyPr wrap="square" rtlCol="0">
            <a:spAutoFit/>
          </a:bodyPr>
          <a:lstStyle/>
          <a:p>
            <a:r>
              <a:rPr lang="en-US" sz="1200" dirty="0" err="1" smtClean="0">
                <a:solidFill>
                  <a:srgbClr val="7F7F7F"/>
                </a:solidFill>
              </a:rPr>
              <a:t>Agwunbi</a:t>
            </a:r>
            <a:r>
              <a:rPr lang="en-US" sz="1200" dirty="0" smtClean="0">
                <a:solidFill>
                  <a:srgbClr val="7F7F7F"/>
                </a:solidFill>
              </a:rPr>
              <a:t>, J., London, A. (2009). Removing Costs from the Health Care Supply Chain: Lessons from Mass Retail. </a:t>
            </a:r>
            <a:r>
              <a:rPr lang="en-US" sz="1200" i="1" dirty="0" smtClean="0">
                <a:solidFill>
                  <a:srgbClr val="7F7F7F"/>
                </a:solidFill>
              </a:rPr>
              <a:t>Health Affairs</a:t>
            </a:r>
            <a:r>
              <a:rPr lang="en-US" sz="1200" dirty="0" smtClean="0">
                <a:solidFill>
                  <a:srgbClr val="7F7F7F"/>
                </a:solidFill>
              </a:rPr>
              <a:t>. 28(5), 1336-1342.</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i="1" dirty="0" smtClean="0"/>
              <a:t>Literature Review:</a:t>
            </a:r>
            <a:r>
              <a:rPr lang="en-US" sz="2800" i="1" dirty="0" smtClean="0"/>
              <a:t> </a:t>
            </a:r>
            <a:r>
              <a:rPr lang="en-US" sz="4000" dirty="0" smtClean="0"/>
              <a:t>Metrics and Benchmarking</a:t>
            </a:r>
            <a:endParaRPr lang="en-US" sz="4000" dirty="0"/>
          </a:p>
        </p:txBody>
      </p:sp>
      <p:sp>
        <p:nvSpPr>
          <p:cNvPr id="3" name="Content Placeholder 2"/>
          <p:cNvSpPr>
            <a:spLocks noGrp="1"/>
          </p:cNvSpPr>
          <p:nvPr>
            <p:ph idx="1"/>
          </p:nvPr>
        </p:nvSpPr>
        <p:spPr/>
        <p:txBody>
          <a:bodyPr/>
          <a:lstStyle/>
          <a:p>
            <a:r>
              <a:rPr lang="en-US" dirty="0" smtClean="0"/>
              <a:t>Benchmarking supply chain for continuous performance improvement:</a:t>
            </a:r>
          </a:p>
          <a:p>
            <a:pPr lvl="1"/>
            <a:r>
              <a:rPr lang="en-US" dirty="0" smtClean="0"/>
              <a:t>Setting the Foundation</a:t>
            </a:r>
          </a:p>
          <a:p>
            <a:pPr lvl="1"/>
            <a:r>
              <a:rPr lang="en-US" dirty="0" smtClean="0"/>
              <a:t>Gathering Data</a:t>
            </a:r>
          </a:p>
          <a:p>
            <a:pPr lvl="1"/>
            <a:r>
              <a:rPr lang="en-US" dirty="0" smtClean="0"/>
              <a:t>Interpreting the Benchmarks</a:t>
            </a:r>
          </a:p>
          <a:p>
            <a:pPr lvl="1"/>
            <a:r>
              <a:rPr lang="en-US" dirty="0" smtClean="0"/>
              <a:t>Taking Action</a:t>
            </a:r>
            <a:endParaRPr lang="en-US" dirty="0"/>
          </a:p>
        </p:txBody>
      </p:sp>
      <p:pic>
        <p:nvPicPr>
          <p:cNvPr id="4" name="Picture 3"/>
          <p:cNvPicPr>
            <a:picLocks noChangeAspect="1"/>
          </p:cNvPicPr>
          <p:nvPr/>
        </p:nvPicPr>
        <p:blipFill>
          <a:blip r:embed="rId3"/>
          <a:stretch>
            <a:fillRect/>
          </a:stretch>
        </p:blipFill>
        <p:spPr>
          <a:xfrm>
            <a:off x="2755018" y="4871690"/>
            <a:ext cx="3810000" cy="952500"/>
          </a:xfrm>
          <a:prstGeom prst="rect">
            <a:avLst/>
          </a:prstGeom>
        </p:spPr>
      </p:pic>
      <p:sp>
        <p:nvSpPr>
          <p:cNvPr id="5" name="Rectangle 4"/>
          <p:cNvSpPr/>
          <p:nvPr/>
        </p:nvSpPr>
        <p:spPr>
          <a:xfrm>
            <a:off x="536711" y="5987663"/>
            <a:ext cx="8556992" cy="461665"/>
          </a:xfrm>
          <a:prstGeom prst="rect">
            <a:avLst/>
          </a:prstGeom>
        </p:spPr>
        <p:txBody>
          <a:bodyPr wrap="square">
            <a:spAutoFit/>
          </a:bodyPr>
          <a:lstStyle/>
          <a:p>
            <a:r>
              <a:rPr lang="en-US" sz="1200" dirty="0" smtClean="0">
                <a:solidFill>
                  <a:srgbClr val="7F7F7F"/>
                </a:solidFill>
              </a:rPr>
              <a:t>Smith-</a:t>
            </a:r>
            <a:r>
              <a:rPr lang="en-US" sz="1200" dirty="0" err="1" smtClean="0">
                <a:solidFill>
                  <a:srgbClr val="7F7F7F"/>
                </a:solidFill>
              </a:rPr>
              <a:t>Daniels,Vicki</a:t>
            </a:r>
            <a:r>
              <a:rPr lang="en-US" sz="1200" dirty="0" smtClean="0">
                <a:solidFill>
                  <a:srgbClr val="7F7F7F"/>
                </a:solidFill>
              </a:rPr>
              <a:t>. (2008). Hitting the Benchmark: How To Get The Most From Your Metrics.  </a:t>
            </a:r>
            <a:r>
              <a:rPr lang="en-US" sz="1200" i="1" dirty="0" smtClean="0">
                <a:solidFill>
                  <a:srgbClr val="7F7F7F"/>
                </a:solidFill>
              </a:rPr>
              <a:t>Materials Management in Health Care, 17(9) ,</a:t>
            </a:r>
            <a:r>
              <a:rPr lang="en-US" sz="1200" dirty="0" smtClean="0">
                <a:solidFill>
                  <a:srgbClr val="7F7F7F"/>
                </a:solidFill>
              </a:rPr>
              <a:t>18.</a:t>
            </a:r>
            <a:endParaRPr lang="en-US" sz="1200" dirty="0">
              <a:solidFill>
                <a:srgbClr val="7F7F7F"/>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139</TotalTime>
  <Words>1172</Words>
  <Application>Microsoft Macintosh PowerPoint</Application>
  <PresentationFormat>On-screen Show (4:3)</PresentationFormat>
  <Paragraphs>93</Paragraphs>
  <Slides>5</Slides>
  <Notes>5</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Office Theme</vt:lpstr>
      <vt:lpstr>Literature Review: Patient Safety</vt:lpstr>
      <vt:lpstr>Literature Review: RFID</vt:lpstr>
      <vt:lpstr>Literature Review: Case Studies</vt:lpstr>
      <vt:lpstr>Literature Review: Lessons from Mass Retail</vt:lpstr>
      <vt:lpstr>Literature Review: Metrics and Benchmarking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Lee Farabaugh</dc:creator>
  <cp:lastModifiedBy>Lee Farabaugh</cp:lastModifiedBy>
  <cp:revision>9</cp:revision>
  <dcterms:created xsi:type="dcterms:W3CDTF">2010-02-13T18:47:29Z</dcterms:created>
  <dcterms:modified xsi:type="dcterms:W3CDTF">2010-02-13T20:46:10Z</dcterms:modified>
</cp:coreProperties>
</file>